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4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5" autoAdjust="0"/>
    <p:restoredTop sz="96509" autoAdjust="0"/>
  </p:normalViewPr>
  <p:slideViewPr>
    <p:cSldViewPr snapToGrid="0">
      <p:cViewPr>
        <p:scale>
          <a:sx n="100" d="100"/>
          <a:sy n="100" d="100"/>
        </p:scale>
        <p:origin x="366" y="510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827C673-2DC0-4273-86FB-D03B084B6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3B98D78-56A5-4579-9791-F240C219972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05AF81-98AD-4CBA-80E0-BA599107B960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8CF8D5B-FA69-44B6-BB00-28C0B9FA8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C4179D-6574-4342-9CB6-68170070319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DF54D1-2DAD-4D82-97D9-73F5A4D5FE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689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381E5D2C-18EE-4886-960D-A5E68894C51A}" type="datetime1">
              <a:rPr lang="ko-KR" altLang="en-US"/>
              <a:pPr lvl="0">
                <a:defRPr/>
              </a:pPr>
              <a:t>2021-05-12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79A8702E-41D1-4005-BB41-029150BB09F8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9A8702E-41D1-4005-BB41-029150BB09F8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9A8702E-41D1-4005-BB41-029150BB09F8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C162C4-6B2B-475B-8BF8-8D3B1CCEDE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5E531E-8290-4121-B1F2-5E7A2748DC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AE5FE8-3618-4279-99C0-C6360E36B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A572-FB83-4D35-A9E8-AF7969552EA3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32D58F-9809-4240-B9D0-B3F119BE1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DA476-57BF-47F7-8931-FA194FF1C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347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F2BF43-B265-4FB2-A132-1700636C7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EA96A3-E9A6-4461-8990-D562132D8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469F47-2C3C-4A65-99B3-B0E5958D7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CE79C-F9F1-47D7-9024-0B8CD63F129A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8827A2-537C-4D91-B370-5CE1E482C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A464AE-0702-40C2-859A-52B5621A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055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EAD0A2-E9EA-42B1-AF35-CD42D8BA8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53315B-5A26-482E-A716-628714901F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A19EAB-D700-4602-8BD1-FFAB4595B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A5E50-EF40-40F6-92DA-B0607ED5C7CC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4A489C-BBAA-49C8-8996-9297BE7AE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82A0BB-3D8F-4D87-B281-FDE6E4BC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6667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EF1473-C149-4D5F-967E-4D03F9DB8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785951-588A-41A6-874A-A151AFB60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7478BF-5CF7-42D2-8436-A93EA7BD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4C449-C3F8-47E2-A1CD-6A79D11D62CC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D71027-D716-4008-B158-3B381576D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41088E-5D09-45FF-8B41-32711D39C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00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1A5D97-1E9F-45CF-9186-8E285D37D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CB0DA4-9C93-48A5-AE3B-F1F694951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45E2D6-2C5A-49A4-A22D-E2BDD39E9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AF126-1682-434F-84A4-5C504169010F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61C4BF-DAB5-48E1-AAC5-2CFFC32A3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4575F4-09F4-4747-94A8-FD0831159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684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6F4F2D-E19F-44E5-ADE7-06EC44D1C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770BF7-128A-458E-8A6C-003414FACE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6F8316-8720-4C84-8C6F-5C78E0076C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110AE1-EA8A-46B4-95D1-1D5088071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0DAE2-1768-49B1-8317-0BE952A9CFD9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A46F61-764A-4497-AD18-711FC2910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002752-C7F6-41DA-BD9D-CFDD099A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1250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5473DF-9829-4207-BEBB-6BC295AAF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56277F-2D83-48AC-8E23-89B8FFC85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579D12-B2E4-47FC-B127-94ACD056F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52DA16D-63FB-42A5-8CB0-934CF42927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FA3C24F-8F31-4E6B-8B84-FE64C259BB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EE5E03-40AF-4931-AF0A-D2030CC12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58E3-2134-4C31-8A66-7580AFE7CFF0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CB4EA3-C0B4-4048-A8E3-937372EC9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FC586E-1E04-4FE6-9DB5-0C813458D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757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8D330D-1CF0-408C-BB14-A01DD92B4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37A85A3-DE04-4C39-8BAF-38F225E97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69116-B7E8-4BFE-9DB9-F1CBD14EEA32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46F4379-0B83-48EC-B8ED-BE1095252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EC7C0D-4564-4C80-91A0-9A08A9EDE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439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CA56575-0E5B-43E3-B205-50F4895B0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2E579-248D-4C3B-A214-F53A942F905D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250AFD6-5302-46D5-AEAF-8BC505950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B4B5C7-5B94-4AAF-99A6-68DBBD311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088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AC27A6-22A3-473E-B011-FC211DC44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925917-5817-4CB9-834D-AC923500D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8020713-E2B9-4071-865C-B0CFA7170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2E33DA-80F7-42FB-A797-69CAF9DEE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F2B49-C0A0-41F0-BFF2-3E6006C0B19A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26EB87-6D2E-4A59-B84C-E0B6F8FB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A26556-2432-4EB2-9D44-9F97BCCC8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39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B2FDE0-5F8C-4DCC-AB1F-9A5C47F0C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DFD759C-281D-4CC6-8B7F-1DFC998E6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B48FDE-6708-4BB5-B7C5-1B9FE9DC4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9EB5ED-0FF2-4F5E-9C63-A4D029547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7611C-4D11-45CE-87D7-7E04BEA8F7A2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6A9420-7064-465C-B539-5E478A57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205DD3-6F88-49FA-B30A-A30A3E1EE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4687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C69F9A-EA3B-4B6F-9F2B-D6A152D8C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0E8166-56D7-43A9-8E7C-982B9C3A6F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344EA2-EF18-4C55-94DC-E11D83618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89D1B-B1F5-4256-A8C6-A5BB60A6A370}" type="datetime1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BA72A7-558A-41AC-BDBF-ADA1C4AECD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0AA44B-5E6A-4053-B6E0-51F4AE6BCB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179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45DA30-0A51-485F-A06B-73751A1F4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0329" y="920986"/>
            <a:ext cx="3242552" cy="1418516"/>
          </a:xfrm>
        </p:spPr>
        <p:txBody>
          <a:bodyPr/>
          <a:lstStyle/>
          <a:p>
            <a:r>
              <a:rPr lang="ko-KR" altLang="en-US" sz="4800" b="1" dirty="0">
                <a:solidFill>
                  <a:srgbClr val="003F60"/>
                </a:soli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  <a:reflection endPos="0" dist="50800" dir="5400000" sy="-100000" algn="bl" rotWithShape="0"/>
                </a:effectLst>
              </a:rPr>
              <a:t>자이언트</a:t>
            </a:r>
            <a:br>
              <a:rPr lang="en-US" altLang="ko-KR" b="1" dirty="0">
                <a:solidFill>
                  <a:srgbClr val="003F60"/>
                </a:soli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  <a:reflection endPos="0" dist="50800" dir="5400000" sy="-100000" algn="bl" rotWithShape="0"/>
                </a:effectLst>
              </a:rPr>
            </a:br>
            <a:r>
              <a:rPr lang="ko-KR" altLang="en-US" sz="3600" b="1" dirty="0" err="1">
                <a:solidFill>
                  <a:srgbClr val="003F60"/>
                </a:soli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  <a:reflection endPos="0" dist="50800" dir="5400000" sy="-100000" algn="bl" rotWithShape="0"/>
                </a:effectLst>
              </a:rPr>
              <a:t>슬레이어</a:t>
            </a:r>
            <a:endParaRPr lang="ko-KR" altLang="en-US" sz="3600" b="1" dirty="0">
              <a:solidFill>
                <a:srgbClr val="003F60"/>
              </a:solidFill>
              <a:effectLst>
                <a:outerShdw blurRad="50800" dist="38100" dir="5400000" algn="t" rotWithShape="0">
                  <a:prstClr val="black">
                    <a:alpha val="50000"/>
                  </a:prstClr>
                </a:outerShdw>
                <a:reflection endPos="0" dist="50800" dir="5400000" sy="-100000" algn="bl" rotWithShape="0"/>
              </a:effectLst>
            </a:endParaRPr>
          </a:p>
        </p:txBody>
      </p:sp>
      <p:pic>
        <p:nvPicPr>
          <p:cNvPr id="69" name="그림 68">
            <a:extLst>
              <a:ext uri="{FF2B5EF4-FFF2-40B4-BE49-F238E27FC236}">
                <a16:creationId xmlns:a16="http://schemas.microsoft.com/office/drawing/2014/main" id="{D077CEA2-9920-4C93-8AA8-7CFB3226AB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39" r="39125"/>
          <a:stretch/>
        </p:blipFill>
        <p:spPr>
          <a:xfrm>
            <a:off x="8360229" y="0"/>
            <a:ext cx="2540334" cy="6858000"/>
          </a:xfrm>
          <a:prstGeom prst="rect">
            <a:avLst/>
          </a:prstGeom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65389B58-A421-4AC3-BB03-149A79240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7515" y="0"/>
            <a:ext cx="2208179" cy="6858000"/>
          </a:xfrm>
        </p:spPr>
        <p:txBody>
          <a:bodyPr>
            <a:normAutofit/>
          </a:bodyPr>
          <a:lstStyle/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r>
              <a:rPr lang="en-US" altLang="ko-KR" sz="1400" b="1" dirty="0">
                <a:solidFill>
                  <a:srgbClr val="003F60"/>
                </a:solidFill>
              </a:rPr>
              <a:t>2015180033 </a:t>
            </a:r>
            <a:r>
              <a:rPr lang="ko-KR" altLang="en-US" sz="1400" b="1" dirty="0">
                <a:solidFill>
                  <a:srgbClr val="003F60"/>
                </a:solidFill>
              </a:rPr>
              <a:t>이태훈</a:t>
            </a:r>
            <a:endParaRPr lang="en-US" altLang="ko-KR" sz="1400" b="1" dirty="0">
              <a:solidFill>
                <a:srgbClr val="003F60"/>
              </a:solidFill>
            </a:endParaRPr>
          </a:p>
          <a:p>
            <a:r>
              <a:rPr lang="en-US" altLang="ko-KR" sz="1400" b="1" dirty="0">
                <a:solidFill>
                  <a:srgbClr val="003F60"/>
                </a:solidFill>
              </a:rPr>
              <a:t>2015180036 </a:t>
            </a:r>
            <a:r>
              <a:rPr lang="ko-KR" altLang="en-US" sz="1400" b="1" dirty="0">
                <a:solidFill>
                  <a:srgbClr val="003F60"/>
                </a:solidFill>
              </a:rPr>
              <a:t>장영진</a:t>
            </a:r>
            <a:endParaRPr lang="en-US" altLang="ko-KR" sz="1400" b="1" dirty="0">
              <a:solidFill>
                <a:srgbClr val="003F60"/>
              </a:solidFill>
            </a:endParaRPr>
          </a:p>
          <a:p>
            <a:r>
              <a:rPr lang="en-US" altLang="ko-KR" sz="1400" b="1" dirty="0">
                <a:solidFill>
                  <a:srgbClr val="003F60"/>
                </a:solidFill>
              </a:rPr>
              <a:t>2015182034 </a:t>
            </a:r>
            <a:r>
              <a:rPr lang="ko-KR" altLang="en-US" sz="1400" b="1" dirty="0">
                <a:solidFill>
                  <a:srgbClr val="003F60"/>
                </a:solidFill>
              </a:rPr>
              <a:t>임종현</a:t>
            </a:r>
            <a:endParaRPr lang="en-US" altLang="ko-KR" sz="1400" b="1" dirty="0">
              <a:solidFill>
                <a:srgbClr val="003F60"/>
              </a:solidFill>
            </a:endParaRPr>
          </a:p>
          <a:p>
            <a:endParaRPr lang="en-US" altLang="ko-KR" sz="1400" b="1" dirty="0">
              <a:solidFill>
                <a:srgbClr val="003F60"/>
              </a:solidFill>
            </a:endParaRPr>
          </a:p>
          <a:p>
            <a:endParaRPr lang="en-US" altLang="ko-KR" sz="1400" b="1" dirty="0">
              <a:solidFill>
                <a:srgbClr val="003F60"/>
              </a:solidFill>
            </a:endParaRPr>
          </a:p>
          <a:p>
            <a:r>
              <a:rPr lang="en-US" altLang="ko-KR" sz="1400" b="1" dirty="0">
                <a:solidFill>
                  <a:srgbClr val="003F60"/>
                </a:solidFill>
              </a:rPr>
              <a:t>Professor	</a:t>
            </a:r>
            <a:r>
              <a:rPr lang="ko-KR" altLang="en-US" sz="1400" b="1" dirty="0">
                <a:solidFill>
                  <a:srgbClr val="003F60"/>
                </a:solidFill>
              </a:rPr>
              <a:t>김재경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25708B72-3DBF-4165-A022-074AD27E7605}"/>
              </a:ext>
            </a:extLst>
          </p:cNvPr>
          <p:cNvSpPr/>
          <p:nvPr/>
        </p:nvSpPr>
        <p:spPr>
          <a:xfrm rot="5400000">
            <a:off x="9567383" y="5361232"/>
            <a:ext cx="126027" cy="25403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42E4FFFB-6B9B-4A9D-9C95-0017D9601097}"/>
              </a:ext>
            </a:extLst>
          </p:cNvPr>
          <p:cNvSpPr/>
          <p:nvPr/>
        </p:nvSpPr>
        <p:spPr>
          <a:xfrm rot="5400000">
            <a:off x="9567381" y="-1024110"/>
            <a:ext cx="126027" cy="25403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BF30492-6D5A-4844-AA88-B7BCF56EE94F}"/>
              </a:ext>
            </a:extLst>
          </p:cNvPr>
          <p:cNvSpPr/>
          <p:nvPr/>
        </p:nvSpPr>
        <p:spPr>
          <a:xfrm>
            <a:off x="2075043" y="5456128"/>
            <a:ext cx="961772" cy="961772"/>
          </a:xfrm>
          <a:prstGeom prst="rect">
            <a:avLst/>
          </a:prstGeom>
          <a:noFill/>
          <a:ln w="38100">
            <a:solidFill>
              <a:srgbClr val="003F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801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 b="1">
              <a:solidFill>
                <a:schemeClr val="accent4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개발내용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개발내용 </a:t>
            </a:r>
            <a:r>
              <a:rPr lang="en-US" altLang="ko-KR" sz="2000" b="1">
                <a:solidFill>
                  <a:schemeClr val="accent4"/>
                </a:solidFill>
              </a:rPr>
              <a:t>–</a:t>
            </a:r>
            <a:r>
              <a:rPr lang="ko-KR" altLang="en-US" sz="2000" b="1">
                <a:solidFill>
                  <a:schemeClr val="accent4"/>
                </a:solidFill>
              </a:rPr>
              <a:t> 안개효과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56" name="TextBox 40"/>
          <p:cNvSpPr txBox="1"/>
          <p:nvPr/>
        </p:nvSpPr>
        <p:spPr>
          <a:xfrm>
            <a:off x="2575690" y="5179695"/>
            <a:ext cx="4686135" cy="1183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 dirty="0">
                <a:solidFill>
                  <a:srgbClr val="003F60"/>
                </a:solidFill>
              </a:rPr>
              <a:t>안개효과</a:t>
            </a:r>
          </a:p>
          <a:p>
            <a:pPr lvl="0">
              <a:defRPr/>
            </a:pPr>
            <a:endParaRPr lang="en-US" altLang="ko-KR" sz="1600" b="1" dirty="0"/>
          </a:p>
          <a:p>
            <a:pPr lvl="0">
              <a:defRPr/>
            </a:pPr>
            <a:r>
              <a:rPr lang="ko-KR" altLang="en-US" sz="1600" b="1" dirty="0"/>
              <a:t>보스와의 거리에 따라 적용되는 안개효과</a:t>
            </a:r>
          </a:p>
          <a:p>
            <a:pPr lvl="0">
              <a:defRPr/>
            </a:pPr>
            <a:endParaRPr lang="en-US" altLang="ko-KR" sz="2000" b="1" dirty="0">
              <a:solidFill>
                <a:srgbClr val="003F60"/>
              </a:solidFill>
            </a:endParaRPr>
          </a:p>
        </p:txBody>
      </p:sp>
      <p:pic>
        <p:nvPicPr>
          <p:cNvPr id="58" name="그림 5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575690" y="1671122"/>
            <a:ext cx="3808910" cy="3244139"/>
          </a:xfrm>
          <a:prstGeom prst="rect">
            <a:avLst/>
          </a:prstGeom>
        </p:spPr>
      </p:pic>
      <p:pic>
        <p:nvPicPr>
          <p:cNvPr id="59" name="그림 5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820743" y="1671123"/>
            <a:ext cx="4305657" cy="3230062"/>
          </a:xfrm>
          <a:prstGeom prst="rect">
            <a:avLst/>
          </a:prstGeom>
        </p:spPr>
      </p:pic>
      <p:sp>
        <p:nvSpPr>
          <p:cNvPr id="25" name="슬라이드 번호 개체 틀 10">
            <a:extLst>
              <a:ext uri="{FF2B5EF4-FFF2-40B4-BE49-F238E27FC236}">
                <a16:creationId xmlns:a16="http://schemas.microsoft.com/office/drawing/2014/main" id="{1ED4989D-1BDA-4B53-894A-C3A478989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37542" y="6492875"/>
            <a:ext cx="441324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10</a:t>
            </a:fld>
            <a:endParaRPr lang="en-US" altLang="en-US" b="1" dirty="0">
              <a:solidFill>
                <a:srgbClr val="B3B0B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 b="1">
              <a:solidFill>
                <a:schemeClr val="accent4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개발내용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37542" y="6492875"/>
            <a:ext cx="441324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11</a:t>
            </a:fld>
            <a:endParaRPr lang="en-US" altLang="en-US" b="1" dirty="0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개발내용 </a:t>
            </a:r>
            <a:r>
              <a:rPr lang="en-US" altLang="ko-KR" sz="2000" b="1">
                <a:solidFill>
                  <a:schemeClr val="accent4"/>
                </a:solidFill>
              </a:rPr>
              <a:t>–</a:t>
            </a:r>
            <a:r>
              <a:rPr lang="ko-KR" altLang="en-US" sz="2000" b="1">
                <a:solidFill>
                  <a:schemeClr val="accent4"/>
                </a:solidFill>
              </a:rPr>
              <a:t> 충돌처리 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56" name="TextBox 40"/>
          <p:cNvSpPr txBox="1"/>
          <p:nvPr/>
        </p:nvSpPr>
        <p:spPr>
          <a:xfrm>
            <a:off x="3509888" y="5309078"/>
            <a:ext cx="4686135" cy="1183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 dirty="0">
                <a:solidFill>
                  <a:srgbClr val="003F60"/>
                </a:solidFill>
              </a:rPr>
              <a:t>충돌처리</a:t>
            </a:r>
          </a:p>
          <a:p>
            <a:pPr lvl="0">
              <a:defRPr/>
            </a:pPr>
            <a:endParaRPr lang="en-US" altLang="ko-KR" sz="1600" b="1" dirty="0"/>
          </a:p>
          <a:p>
            <a:pPr lvl="0">
              <a:defRPr/>
            </a:pPr>
            <a:r>
              <a:rPr lang="ko-KR" altLang="en-US" sz="1600" b="1" dirty="0"/>
              <a:t>하나의 객체 안에서도 충돌처리 영역을 세분화</a:t>
            </a:r>
          </a:p>
          <a:p>
            <a:pPr lvl="0">
              <a:defRPr/>
            </a:pPr>
            <a:endParaRPr lang="en-US" altLang="ko-KR" sz="2000" b="1" dirty="0">
              <a:solidFill>
                <a:srgbClr val="003F60"/>
              </a:solidFill>
            </a:endParaRPr>
          </a:p>
        </p:txBody>
      </p:sp>
      <p:pic>
        <p:nvPicPr>
          <p:cNvPr id="62" name="그림 6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509888" y="1362573"/>
            <a:ext cx="6243712" cy="37599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>
              <a:defRPr/>
            </a:pPr>
            <a:r>
              <a:rPr lang="ko-KR" altLang="en-US" b="1">
                <a:solidFill>
                  <a:schemeClr val="accent4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/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구성원 역할 분담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graphicFrame>
        <p:nvGraphicFramePr>
          <p:cNvPr id="2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6190487"/>
              </p:ext>
            </p:extLst>
          </p:nvPr>
        </p:nvGraphicFramePr>
        <p:xfrm>
          <a:off x="2847502" y="2227387"/>
          <a:ext cx="8123343" cy="2373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70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70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1546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이태훈</a:t>
                      </a:r>
                    </a:p>
                  </a:txBody>
                  <a:tcPr>
                    <a:solidFill>
                      <a:srgbClr val="003F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장영진</a:t>
                      </a:r>
                    </a:p>
                  </a:txBody>
                  <a:tcPr>
                    <a:solidFill>
                      <a:srgbClr val="003F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임종현</a:t>
                      </a:r>
                    </a:p>
                  </a:txBody>
                  <a:tcPr>
                    <a:solidFill>
                      <a:srgbClr val="003F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2184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/>
                        <a:t>리소스 수집</a:t>
                      </a:r>
                      <a:endParaRPr lang="ko-KR" altLang="en-US" sz="800" b="1" dirty="0"/>
                    </a:p>
                    <a:p>
                      <a:pPr algn="ctr" latinLnBrk="1">
                        <a:defRPr/>
                      </a:pPr>
                      <a:r>
                        <a:rPr lang="en-US" altLang="ko-KR" sz="1400" b="1" dirty="0"/>
                        <a:t>FBX </a:t>
                      </a:r>
                      <a:r>
                        <a:rPr lang="ko-KR" altLang="en-US" sz="1400" b="1" dirty="0"/>
                        <a:t>파일 추출</a:t>
                      </a:r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 dirty="0"/>
                        <a:t>애니메이션 적용 </a:t>
                      </a:r>
                      <a:endParaRPr lang="ko-KR" altLang="en-US" sz="1400" dirty="0"/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b="1" dirty="0"/>
                        <a:t>조명 및 그림자</a:t>
                      </a:r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 dirty="0"/>
                        <a:t>안개효과</a:t>
                      </a:r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 dirty="0"/>
                        <a:t>퍼즐디자인</a:t>
                      </a:r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 dirty="0"/>
                        <a:t>지형 및 맵 구조</a:t>
                      </a:r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 dirty="0" err="1"/>
                        <a:t>테셀레이션</a:t>
                      </a:r>
                      <a:endParaRPr lang="ko-KR" altLang="en-US" sz="1400" b="1" dirty="0"/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1400" b="1" dirty="0"/>
                        <a:t>게임 프레임워크</a:t>
                      </a:r>
                    </a:p>
                    <a:p>
                      <a:pPr lvl="0" algn="ctr">
                        <a:defRPr/>
                      </a:pPr>
                      <a:r>
                        <a:rPr lang="ko-KR" altLang="en-US" sz="1400" b="1" dirty="0"/>
                        <a:t>충돌처리</a:t>
                      </a:r>
                    </a:p>
                    <a:p>
                      <a:pPr lvl="0" algn="ctr">
                        <a:defRPr/>
                      </a:pPr>
                      <a:r>
                        <a:rPr lang="ko-KR" altLang="en-US" sz="1400" b="1" dirty="0"/>
                        <a:t>게임 </a:t>
                      </a:r>
                      <a:r>
                        <a:rPr lang="en-US" altLang="ko-KR" sz="1400" b="1" dirty="0"/>
                        <a:t>UI</a:t>
                      </a:r>
                    </a:p>
                    <a:p>
                      <a:pPr lvl="0" algn="ctr">
                        <a:defRPr/>
                      </a:pPr>
                      <a:r>
                        <a:rPr lang="ko-KR" altLang="en-US" sz="1400" b="1" dirty="0"/>
                        <a:t>물</a:t>
                      </a:r>
                      <a:r>
                        <a:rPr lang="en-US" altLang="ko-KR" sz="1400" b="1" dirty="0"/>
                        <a:t>,</a:t>
                      </a:r>
                      <a:r>
                        <a:rPr lang="ko-KR" altLang="en-US" sz="1400" b="1" dirty="0" err="1"/>
                        <a:t>파티클</a:t>
                      </a:r>
                      <a:r>
                        <a:rPr lang="ko-KR" altLang="en-US" sz="1400" b="1" dirty="0"/>
                        <a:t> 적용</a:t>
                      </a:r>
                    </a:p>
                    <a:p>
                      <a:pPr lvl="0" algn="ctr">
                        <a:defRPr/>
                      </a:pPr>
                      <a:r>
                        <a:rPr lang="ko-KR" altLang="en-US" sz="1400" b="1" dirty="0"/>
                        <a:t>사운드 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89140" y="6492875"/>
            <a:ext cx="482599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12</a:t>
            </a:fld>
            <a:endParaRPr lang="en-US" altLang="en-US" b="1" dirty="0">
              <a:solidFill>
                <a:srgbClr val="B3B0B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24492" y="6492875"/>
            <a:ext cx="374649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 smtClean="0">
                <a:solidFill>
                  <a:srgbClr val="B3B0B0"/>
                </a:solidFill>
              </a:rPr>
              <a:pPr lvl="0">
                <a:defRPr/>
              </a:pPr>
              <a:t>13</a:t>
            </a:fld>
            <a:endParaRPr lang="en-US" altLang="en-US" b="1" dirty="0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문제점 및 보완책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3" name="TextBox 20"/>
          <p:cNvSpPr txBox="1"/>
          <p:nvPr/>
        </p:nvSpPr>
        <p:spPr>
          <a:xfrm>
            <a:off x="2082733" y="1913552"/>
            <a:ext cx="97955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 err="1"/>
              <a:t>깃허브</a:t>
            </a:r>
            <a:r>
              <a:rPr lang="ko-KR" altLang="en-US" sz="2400" b="1" dirty="0"/>
              <a:t> 미숙</a:t>
            </a:r>
          </a:p>
          <a:p>
            <a:pPr lvl="0">
              <a:defRPr/>
            </a:pP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ko-KR" altLang="en-US" dirty="0" err="1"/>
              <a:t>깃허브</a:t>
            </a:r>
            <a:r>
              <a:rPr lang="ko-KR" altLang="en-US" dirty="0"/>
              <a:t> 명령어 실수로 인한 작업 삭제 경험</a:t>
            </a:r>
            <a:endParaRPr lang="en-US" altLang="ko-KR" b="1" dirty="0"/>
          </a:p>
          <a:p>
            <a:pPr lvl="0">
              <a:defRPr/>
            </a:pPr>
            <a:r>
              <a:rPr lang="en-US" altLang="ko-KR" dirty="0"/>
              <a:t>-&gt;</a:t>
            </a:r>
            <a:r>
              <a:rPr lang="ko-KR" altLang="en-US" dirty="0"/>
              <a:t> 개발 과정에 있어서 많은 사용으로 인해 숙달</a:t>
            </a:r>
          </a:p>
          <a:p>
            <a:pPr lvl="0">
              <a:defRPr/>
            </a:pPr>
            <a:endParaRPr lang="ko-KR" altLang="en-US" sz="3000" b="1" dirty="0"/>
          </a:p>
          <a:p>
            <a:pPr lvl="0">
              <a:defRPr/>
            </a:pPr>
            <a:r>
              <a:rPr lang="ko-KR" altLang="en-US" sz="2400" b="1" dirty="0"/>
              <a:t>잘못 기획한 개발 일정</a:t>
            </a:r>
          </a:p>
          <a:p>
            <a:pPr lvl="0">
              <a:defRPr/>
            </a:pPr>
            <a:r>
              <a:rPr lang="en-US" altLang="ko-KR" dirty="0"/>
              <a:t>- </a:t>
            </a:r>
            <a:r>
              <a:rPr lang="ko-KR" altLang="en-US" dirty="0"/>
              <a:t>기존의 계획과 다르게 기술적인 요소들의 구현이 게임 요소들의 구현보다 선행되었어야 함 </a:t>
            </a:r>
          </a:p>
          <a:p>
            <a:pPr lvl="0">
              <a:defRPr/>
            </a:pPr>
            <a:r>
              <a:rPr lang="en-US" altLang="ko-KR" dirty="0"/>
              <a:t>-&gt;</a:t>
            </a:r>
            <a:r>
              <a:rPr lang="ko-KR" altLang="en-US" dirty="0"/>
              <a:t> 개발 일정 변경</a:t>
            </a:r>
          </a:p>
          <a:p>
            <a:pPr lvl="0">
              <a:defRPr/>
            </a:pPr>
            <a:endParaRPr lang="ko-KR" altLang="en-US" sz="3000" b="1" dirty="0"/>
          </a:p>
          <a:p>
            <a:pPr lvl="0">
              <a:defRPr/>
            </a:pPr>
            <a:r>
              <a:rPr lang="ko-KR" altLang="en-US" sz="2400" b="1" dirty="0"/>
              <a:t>오버헤드를 고려하지 못했던 구현 방식</a:t>
            </a:r>
          </a:p>
          <a:p>
            <a:pPr lvl="0">
              <a:defRPr/>
            </a:pPr>
            <a:r>
              <a:rPr lang="en-US" altLang="ko-KR" dirty="0"/>
              <a:t>-</a:t>
            </a:r>
            <a:r>
              <a:rPr lang="ko-KR" altLang="en-US" dirty="0"/>
              <a:t> 지형을 개발함에 있어 너무 많은 드로우콜을 하여 프레임의 저하를 경험</a:t>
            </a:r>
          </a:p>
          <a:p>
            <a:pPr lvl="0">
              <a:defRPr/>
            </a:pPr>
            <a:r>
              <a:rPr lang="en-US" altLang="ko-KR" dirty="0"/>
              <a:t>-&gt;</a:t>
            </a:r>
            <a:r>
              <a:rPr lang="ko-KR" altLang="en-US" dirty="0"/>
              <a:t> 분할된 있던 </a:t>
            </a:r>
            <a:r>
              <a:rPr lang="ko-KR" altLang="en-US" dirty="0" err="1"/>
              <a:t>메쉬를</a:t>
            </a:r>
            <a:r>
              <a:rPr lang="ko-KR" altLang="en-US" dirty="0"/>
              <a:t> 통합하여 드로우콜 감소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308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</a:p>
          <a:p>
            <a:pPr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개발일정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rgbClr val="FF0000"/>
                </a:solidFill>
              </a:rPr>
              <a:t>향후</a:t>
            </a:r>
            <a:r>
              <a:rPr lang="ko-KR" altLang="en-US" sz="2000" b="1">
                <a:solidFill>
                  <a:schemeClr val="accent4"/>
                </a:solidFill>
              </a:rPr>
              <a:t> 개발 일정 </a:t>
            </a:r>
            <a:endParaRPr lang="en-US" altLang="ko-KR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3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89140" y="6492875"/>
            <a:ext cx="482599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14</a:t>
            </a:fld>
            <a:endParaRPr lang="en-US" altLang="en-US" b="1" dirty="0">
              <a:solidFill>
                <a:srgbClr val="B3B0B0"/>
              </a:solidFill>
            </a:endParaRPr>
          </a:p>
        </p:txBody>
      </p:sp>
      <p:graphicFrame>
        <p:nvGraphicFramePr>
          <p:cNvPr id="2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09201"/>
              </p:ext>
            </p:extLst>
          </p:nvPr>
        </p:nvGraphicFramePr>
        <p:xfrm>
          <a:off x="1925859" y="902320"/>
          <a:ext cx="9876043" cy="57826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1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94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5705">
                  <a:extLst>
                    <a:ext uri="{9D8B030D-6E8A-4147-A177-3AD203B41FA5}">
                      <a16:colId xmlns:a16="http://schemas.microsoft.com/office/drawing/2014/main" val="4221914032"/>
                    </a:ext>
                  </a:extLst>
                </a:gridCol>
                <a:gridCol w="12123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23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23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23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5159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dirty="0"/>
                        <a:t>이름</a:t>
                      </a:r>
                    </a:p>
                  </a:txBody>
                  <a:tcPr anchor="ctr">
                    <a:solidFill>
                      <a:srgbClr val="003F6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dirty="0"/>
                        <a:t>작업내용</a:t>
                      </a:r>
                    </a:p>
                  </a:txBody>
                  <a:tcPr anchor="ctr">
                    <a:solidFill>
                      <a:srgbClr val="003F6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월</a:t>
                      </a:r>
                    </a:p>
                  </a:txBody>
                  <a:tcPr anchor="ctr">
                    <a:solidFill>
                      <a:srgbClr val="003F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월</a:t>
                      </a:r>
                    </a:p>
                  </a:txBody>
                  <a:tcPr anchor="ctr">
                    <a:solidFill>
                      <a:srgbClr val="003F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/>
                        <a:t>7</a:t>
                      </a:r>
                      <a:r>
                        <a:rPr lang="ko-KR" altLang="en-US" sz="1400" dirty="0"/>
                        <a:t>월</a:t>
                      </a:r>
                    </a:p>
                  </a:txBody>
                  <a:tcPr anchor="ctr">
                    <a:solidFill>
                      <a:srgbClr val="003F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월</a:t>
                      </a:r>
                    </a:p>
                  </a:txBody>
                  <a:tcPr anchor="ctr">
                    <a:solidFill>
                      <a:srgbClr val="003F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738">
                <a:tc row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이태훈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 dirty="0"/>
                        <a:t>객체 애니메이션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 u="none" dirty="0"/>
                        <a:t>파일 로드 및 </a:t>
                      </a:r>
                      <a:r>
                        <a:rPr lang="ko-KR" altLang="en-US" sz="1100" u="none" dirty="0" err="1"/>
                        <a:t>스키닝</a:t>
                      </a:r>
                      <a:r>
                        <a:rPr lang="ko-KR" altLang="en-US" sz="1100" u="none" dirty="0"/>
                        <a:t> 개선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rowSpan="16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200" b="0" dirty="0"/>
                        <a:t>미흡한 작업</a:t>
                      </a:r>
                      <a:endParaRPr lang="en-US" altLang="ko-KR" sz="1200" b="0" dirty="0"/>
                    </a:p>
                    <a:p>
                      <a:pPr algn="ctr" latinLnBrk="1">
                        <a:defRPr/>
                      </a:pPr>
                      <a:r>
                        <a:rPr lang="ko-KR" altLang="en-US" sz="1200" b="0" dirty="0"/>
                        <a:t>수행 </a:t>
                      </a:r>
                      <a:endParaRPr lang="en-US" altLang="ko-KR" sz="1200" b="0" dirty="0"/>
                    </a:p>
                    <a:p>
                      <a:pPr algn="ctr" latinLnBrk="1">
                        <a:defRPr/>
                      </a:pPr>
                      <a:r>
                        <a:rPr lang="ko-KR" altLang="en-US" sz="1200" b="0" dirty="0"/>
                        <a:t>및</a:t>
                      </a:r>
                      <a:r>
                        <a:rPr lang="en-US" altLang="ko-KR" sz="1200" b="0" dirty="0"/>
                        <a:t> </a:t>
                      </a:r>
                      <a:r>
                        <a:rPr lang="ko-KR" altLang="en-US" sz="1200" b="0" dirty="0"/>
                        <a:t>버그수정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7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 u="none" dirty="0"/>
                        <a:t>공격 및 이동 애니메이션 컨트롤러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96645"/>
                  </a:ext>
                </a:extLst>
              </a:tr>
              <a:tr h="326341">
                <a:tc vMerge="1">
                  <a:txBody>
                    <a:bodyPr/>
                    <a:lstStyle/>
                    <a:p>
                      <a:pPr algn="just" latinLnBrk="1">
                        <a:defRPr/>
                      </a:pPr>
                      <a:endParaRPr lang="ko-KR" altLang="en-US" sz="110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 dirty="0"/>
                        <a:t>전투 시스템 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 dirty="0"/>
                        <a:t>플레이어 몬스터 공격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피격 등 상호작용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 dirty="0"/>
                        <a:t>원거리 무기 조준 기능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3247735"/>
                  </a:ext>
                </a:extLst>
              </a:tr>
              <a:tr h="328738">
                <a:tc rowSpan="5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dirty="0"/>
                        <a:t>장영진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 dirty="0"/>
                        <a:t>특수효과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 dirty="0"/>
                        <a:t>물 애니메이션 및 비 </a:t>
                      </a:r>
                      <a:r>
                        <a:rPr lang="ko-KR" altLang="en-US" sz="1100" dirty="0" err="1"/>
                        <a:t>파티클</a:t>
                      </a:r>
                      <a:r>
                        <a:rPr lang="ko-KR" altLang="en-US" sz="1100" dirty="0"/>
                        <a:t> 효과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87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 dirty="0"/>
                        <a:t>보스 지역 안개 </a:t>
                      </a:r>
                      <a:r>
                        <a:rPr lang="ko-KR" altLang="en-US" sz="1100" dirty="0" err="1"/>
                        <a:t>파티클</a:t>
                      </a:r>
                      <a:r>
                        <a:rPr lang="ko-KR" altLang="en-US" sz="1100" dirty="0"/>
                        <a:t> 효과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75182"/>
                  </a:ext>
                </a:extLst>
              </a:tr>
              <a:tr h="326341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/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 dirty="0"/>
                        <a:t>사막 지형 이동시 모래 </a:t>
                      </a:r>
                      <a:r>
                        <a:rPr lang="ko-KR" altLang="en-US" sz="1100" dirty="0" err="1"/>
                        <a:t>파티클</a:t>
                      </a:r>
                      <a:r>
                        <a:rPr lang="ko-KR" altLang="en-US" sz="1100" dirty="0"/>
                        <a:t> 효과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341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/>
                        <a:t>퍼즐 디자인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/>
                        <a:t>화살을 반사하는 거울을 이용한 퍼즐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/>
                        <a:t>블록을 이용한 </a:t>
                      </a:r>
                      <a:r>
                        <a:rPr lang="en-US" altLang="ko-KR" sz="1100" dirty="0"/>
                        <a:t>3x3</a:t>
                      </a:r>
                      <a:r>
                        <a:rPr lang="ko-KR" altLang="en-US" sz="1100" dirty="0"/>
                        <a:t> 숫자 퍼즐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933817"/>
                  </a:ext>
                </a:extLst>
              </a:tr>
              <a:tr h="326341">
                <a:tc rowSpan="7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400" dirty="0"/>
                        <a:t>임종현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 err="1"/>
                        <a:t>인게임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UI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/>
                        <a:t>텍스트 구현을 위한 폰트 구현</a:t>
                      </a:r>
                      <a:endParaRPr lang="en-US" altLang="ko-KR" sz="1100" dirty="0"/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 err="1"/>
                        <a:t>파티원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상태창</a:t>
                      </a:r>
                      <a:r>
                        <a:rPr lang="ko-KR" altLang="en-US" sz="1100" dirty="0"/>
                        <a:t> 표시를 위한 </a:t>
                      </a:r>
                      <a:r>
                        <a:rPr lang="en-US" altLang="ko-KR" sz="1100" dirty="0"/>
                        <a:t>UI </a:t>
                      </a:r>
                      <a:r>
                        <a:rPr lang="ko-KR" altLang="en-US" sz="1100" dirty="0"/>
                        <a:t>구현</a:t>
                      </a:r>
                      <a:endParaRPr lang="en-US" altLang="ko-KR" sz="1100" dirty="0"/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08107"/>
                  </a:ext>
                </a:extLst>
              </a:tr>
              <a:tr h="326341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/>
                        <a:t>서버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/>
                        <a:t>클라이언트 입력을 받아 서버에서 공격 처리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6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/>
                        <a:t>몬스터의 행동을 서버에서 계산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069448"/>
                  </a:ext>
                </a:extLst>
              </a:tr>
              <a:tr h="326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 dirty="0"/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/>
                        <a:t>멀티플레이 방 생성 시스템 구현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249125"/>
                  </a:ext>
                </a:extLst>
              </a:tr>
              <a:tr h="326341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/>
                        <a:t>몬스터 패턴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/>
                        <a:t>일반 몬스터의 범위내 플레이어 공격 행동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63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 dirty="0"/>
                        <a:t>보스 몬스터 행동 패턴</a:t>
                      </a:r>
                    </a:p>
                  </a:txBody>
                  <a:tcPr marL="72009" marR="72009" marT="36004" marB="36004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400" dirty="0"/>
                    </a:p>
                  </a:txBody>
                  <a:tcPr marL="72009" marR="72009" marT="36004" marB="36004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19964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개발일정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깃허브 커밋 기록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3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89140" y="6492875"/>
            <a:ext cx="482599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15</a:t>
            </a:fld>
            <a:endParaRPr lang="en-US" altLang="en-US" b="1" dirty="0">
              <a:solidFill>
                <a:srgbClr val="B3B0B0"/>
              </a:solidFill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981200" y="964324"/>
            <a:ext cx="9823579" cy="57111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8"/>
            <a:ext cx="115479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r>
              <a:rPr lang="ko-KR" altLang="en-US" b="1">
                <a:solidFill>
                  <a:schemeClr val="accent4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ko-KR" altLang="en-US" sz="2000" b="1">
                <a:solidFill>
                  <a:schemeClr val="accent4"/>
                </a:solidFill>
              </a:rPr>
              <a:t> 데모시연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3697509" y="3152001"/>
            <a:ext cx="589416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3000" b="1" dirty="0"/>
              <a:t>데모 시연</a:t>
            </a:r>
          </a:p>
        </p:txBody>
      </p:sp>
      <p:sp>
        <p:nvSpPr>
          <p:cNvPr id="13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89140" y="6492875"/>
            <a:ext cx="482599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16</a:t>
            </a:fld>
            <a:endParaRPr lang="en-US" altLang="en-US" b="1">
              <a:solidFill>
                <a:srgbClr val="B3B0B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8"/>
            <a:ext cx="115479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</a:p>
          <a:p>
            <a:pPr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r>
              <a:rPr lang="ko-KR" altLang="en-US" b="1">
                <a:solidFill>
                  <a:schemeClr val="accent4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ko-KR" altLang="en-US" sz="2000" b="1">
                <a:solidFill>
                  <a:schemeClr val="accent4"/>
                </a:solidFill>
              </a:rPr>
              <a:t> 데모시연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3697509" y="3152001"/>
            <a:ext cx="589416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3000" b="1" dirty="0"/>
              <a:t>감사합니다</a:t>
            </a:r>
            <a:r>
              <a:rPr lang="en-US" altLang="ko-KR" sz="3000" b="1" dirty="0"/>
              <a:t>!</a:t>
            </a:r>
          </a:p>
        </p:txBody>
      </p:sp>
      <p:sp>
        <p:nvSpPr>
          <p:cNvPr id="13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89140" y="6492875"/>
            <a:ext cx="482599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17</a:t>
            </a:fld>
            <a:endParaRPr lang="en-US" altLang="en-US" b="1">
              <a:solidFill>
                <a:srgbClr val="B3B0B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24392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003F60"/>
                </a:solidFill>
              </a:rPr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게임 개요</a:t>
            </a:r>
            <a:r>
              <a:rPr lang="en-US" altLang="ko-KR" b="1">
                <a:solidFill>
                  <a:srgbClr val="003F60"/>
                </a:solidFill>
              </a:rPr>
              <a:t>……………………………(3)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게임 조작</a:t>
            </a:r>
            <a:r>
              <a:rPr lang="en-US" altLang="ko-KR" b="1">
                <a:solidFill>
                  <a:srgbClr val="003F60"/>
                </a:solidFill>
              </a:rPr>
              <a:t>……………………………(4)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기술요소와 중점연구 분야</a:t>
            </a:r>
            <a:r>
              <a:rPr lang="en-US" altLang="ko-KR" b="1">
                <a:solidFill>
                  <a:srgbClr val="003F60"/>
                </a:solidFill>
              </a:rPr>
              <a:t> …....</a:t>
            </a:r>
            <a:r>
              <a:rPr lang="en-US" altLang="ko-KR" sz="105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(5)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개발내용</a:t>
            </a:r>
            <a:r>
              <a:rPr lang="en-US" altLang="ko-KR" sz="16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…………….....................(6)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역할분담</a:t>
            </a:r>
            <a:r>
              <a:rPr lang="en-US" altLang="ko-KR" b="1">
                <a:solidFill>
                  <a:srgbClr val="003F60"/>
                </a:solidFill>
              </a:rPr>
              <a:t>……..…………………….</a:t>
            </a:r>
            <a:r>
              <a:rPr lang="en-US" altLang="ko-KR" sz="11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(11)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문제점 및 보완책</a:t>
            </a:r>
            <a:r>
              <a:rPr lang="en-US" altLang="ko-KR" sz="18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…………….….(12)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향후 개발 일정</a:t>
            </a:r>
            <a:r>
              <a:rPr lang="en-US" altLang="ko-KR" sz="24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……………….....</a:t>
            </a:r>
            <a:r>
              <a:rPr lang="en-US" altLang="ko-KR" sz="11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(13)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데모시연</a:t>
            </a:r>
            <a:r>
              <a:rPr lang="en-US" altLang="ko-KR" sz="14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………..........................</a:t>
            </a:r>
            <a:r>
              <a:rPr lang="en-US" altLang="ko-KR" sz="9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(16)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040" r="39130"/>
          <a:stretch>
            <a:fillRect/>
          </a:stretch>
        </p:blipFill>
        <p:spPr>
          <a:xfrm>
            <a:off x="8360229" y="0"/>
            <a:ext cx="2540334" cy="6858000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 rot="5400000">
            <a:off x="9567383" y="5361232"/>
            <a:ext cx="126027" cy="25403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 rot="5400000">
            <a:off x="9567381" y="-1024110"/>
            <a:ext cx="126027" cy="25403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2CB28C-7790-4D3A-A6FA-EBA24DA8F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2</a:t>
            </a:fld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3</a:t>
            </a:fld>
            <a:endParaRPr lang="en-US" altLang="en-US" b="1" dirty="0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게임개요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253862" y="5200895"/>
            <a:ext cx="8982105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 dirty="0"/>
              <a:t>협동</a:t>
            </a:r>
            <a:r>
              <a:rPr lang="en-US" altLang="ko-KR" b="1" dirty="0"/>
              <a:t>/</a:t>
            </a:r>
            <a:r>
              <a:rPr lang="ko-KR" altLang="en-US" b="1" dirty="0"/>
              <a:t>솔로 플레이로 역경을 헤쳐서 최종적으로 보스 몬스터를 처치하는 게임</a:t>
            </a:r>
            <a:endParaRPr lang="en-US" altLang="ko-KR" b="1" dirty="0"/>
          </a:p>
          <a:p>
            <a:pPr lvl="0">
              <a:defRPr/>
            </a:pPr>
            <a:endParaRPr lang="en-US" altLang="ko-KR" sz="1000" b="1" dirty="0"/>
          </a:p>
          <a:p>
            <a:pPr lvl="0">
              <a:defRPr/>
            </a:pPr>
            <a:r>
              <a:rPr lang="ko-KR" altLang="en-US" b="1" dirty="0"/>
              <a:t>장르</a:t>
            </a:r>
            <a:r>
              <a:rPr lang="en-US" altLang="ko-KR" b="1" dirty="0"/>
              <a:t>	: </a:t>
            </a:r>
            <a:r>
              <a:rPr lang="ko-KR" altLang="en-US" b="1" dirty="0" err="1"/>
              <a:t>어드벤쳐</a:t>
            </a:r>
            <a:endParaRPr lang="ko-KR" altLang="en-US" b="1" dirty="0"/>
          </a:p>
          <a:p>
            <a:pPr lvl="0">
              <a:defRPr/>
            </a:pPr>
            <a:r>
              <a:rPr lang="ko-KR" altLang="en-US" b="1" dirty="0"/>
              <a:t>플랫폼</a:t>
            </a:r>
            <a:r>
              <a:rPr lang="en-US" altLang="ko-KR" b="1" dirty="0"/>
              <a:t>	: PC</a:t>
            </a:r>
          </a:p>
          <a:p>
            <a:pPr lvl="0">
              <a:defRPr/>
            </a:pPr>
            <a:r>
              <a:rPr lang="ko-KR" altLang="en-US" b="1" dirty="0"/>
              <a:t>시점</a:t>
            </a:r>
            <a:r>
              <a:rPr lang="en-US" altLang="ko-KR" b="1" dirty="0"/>
              <a:t>	: 3</a:t>
            </a:r>
            <a:r>
              <a:rPr lang="ko-KR" altLang="en-US" b="1" dirty="0"/>
              <a:t>인칭</a:t>
            </a:r>
          </a:p>
        </p:txBody>
      </p:sp>
      <p:pic>
        <p:nvPicPr>
          <p:cNvPr id="3" name="그림 2" descr="실외, 남자, 눈, 서있는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342883" y="1595962"/>
            <a:ext cx="4763791" cy="267963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342883" y="4396040"/>
            <a:ext cx="898210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000" b="1" dirty="0"/>
              <a:t>(</a:t>
            </a:r>
            <a:r>
              <a:rPr lang="ko-KR" altLang="en-US" sz="1000" b="1" dirty="0"/>
              <a:t>예시</a:t>
            </a:r>
            <a:r>
              <a:rPr lang="en-US" altLang="ko-KR" sz="1000" b="1" dirty="0"/>
              <a:t>, “</a:t>
            </a:r>
            <a:r>
              <a:rPr lang="ko-KR" altLang="en-US" sz="1000" b="1" dirty="0" err="1"/>
              <a:t>완다와</a:t>
            </a:r>
            <a:r>
              <a:rPr lang="ko-KR" altLang="en-US" sz="1000" b="1" dirty="0"/>
              <a:t> 거상</a:t>
            </a:r>
            <a:r>
              <a:rPr lang="en-US" altLang="ko-KR" sz="1000" b="1" dirty="0"/>
              <a:t>”</a:t>
            </a:r>
            <a:r>
              <a:rPr lang="ko-KR" altLang="en-US" sz="1000" b="1" dirty="0"/>
              <a:t> 게임 플레이 스크린샷</a:t>
            </a:r>
            <a:r>
              <a:rPr lang="en-US" altLang="ko-KR" sz="1000" b="1" dirty="0"/>
              <a:t>)</a:t>
            </a:r>
            <a:endParaRPr lang="ko-KR" altLang="en-US" sz="1000" b="1" dirty="0"/>
          </a:p>
        </p:txBody>
      </p:sp>
      <p:sp>
        <p:nvSpPr>
          <p:cNvPr id="23" name="직사각형 1"/>
          <p:cNvSpPr/>
          <p:nvPr/>
        </p:nvSpPr>
        <p:spPr>
          <a:xfrm>
            <a:off x="7855487" y="1262669"/>
            <a:ext cx="3380480" cy="338048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4" name="그래픽 3" descr="퍼즐 조각 단색으로 채워진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457209" y="1842708"/>
            <a:ext cx="509983" cy="509983"/>
          </a:xfrm>
          <a:prstGeom prst="rect">
            <a:avLst/>
          </a:prstGeom>
        </p:spPr>
      </p:pic>
      <p:pic>
        <p:nvPicPr>
          <p:cNvPr id="25" name="그래픽 8" descr="플래그 단색으로 채워진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154885" y="3854014"/>
            <a:ext cx="509983" cy="509983"/>
          </a:xfrm>
          <a:prstGeom prst="rect">
            <a:avLst/>
          </a:prstGeom>
        </p:spPr>
      </p:pic>
      <p:pic>
        <p:nvPicPr>
          <p:cNvPr id="26" name="그래픽 12" descr="두개골 단색으로 채워진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0440294" y="1624596"/>
            <a:ext cx="509983" cy="509983"/>
          </a:xfrm>
          <a:prstGeom prst="rect">
            <a:avLst/>
          </a:prstGeom>
        </p:spPr>
      </p:pic>
      <p:pic>
        <p:nvPicPr>
          <p:cNvPr id="27" name="그래픽 17" descr="개미 단색으로 채워진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9861869" y="3358548"/>
            <a:ext cx="319927" cy="319927"/>
          </a:xfrm>
          <a:prstGeom prst="rect">
            <a:avLst/>
          </a:prstGeom>
        </p:spPr>
      </p:pic>
      <p:sp>
        <p:nvSpPr>
          <p:cNvPr id="28" name="화살표: 위쪽 23"/>
          <p:cNvSpPr/>
          <p:nvPr/>
        </p:nvSpPr>
        <p:spPr>
          <a:xfrm rot="3600000">
            <a:off x="9254200" y="3592096"/>
            <a:ext cx="136187" cy="62257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9" name="그래픽 24" descr="개미 단색으로 채워진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9977329" y="3537162"/>
            <a:ext cx="319927" cy="319927"/>
          </a:xfrm>
          <a:prstGeom prst="rect">
            <a:avLst/>
          </a:prstGeom>
        </p:spPr>
      </p:pic>
      <p:pic>
        <p:nvPicPr>
          <p:cNvPr id="30" name="그래픽 25" descr="개미 단색으로 채워진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0120367" y="3358548"/>
            <a:ext cx="319927" cy="319927"/>
          </a:xfrm>
          <a:prstGeom prst="rect">
            <a:avLst/>
          </a:prstGeom>
        </p:spPr>
      </p:pic>
      <p:sp>
        <p:nvSpPr>
          <p:cNvPr id="31" name="화살표: 위쪽 26"/>
          <p:cNvSpPr/>
          <p:nvPr/>
        </p:nvSpPr>
        <p:spPr>
          <a:xfrm rot="18823021">
            <a:off x="9521732" y="2544679"/>
            <a:ext cx="136187" cy="62257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2" name="화살표: 위쪽 27"/>
          <p:cNvSpPr/>
          <p:nvPr/>
        </p:nvSpPr>
        <p:spPr>
          <a:xfrm rot="5164539">
            <a:off x="9602661" y="1604924"/>
            <a:ext cx="136187" cy="62257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33" name="직선 화살표 연결선 29"/>
          <p:cNvCxnSpPr>
            <a:cxnSpLocks/>
          </p:cNvCxnSpPr>
          <p:nvPr/>
        </p:nvCxnSpPr>
        <p:spPr>
          <a:xfrm>
            <a:off x="7855486" y="4837153"/>
            <a:ext cx="3380480" cy="0"/>
          </a:xfrm>
          <a:prstGeom prst="straightConnector1">
            <a:avLst/>
          </a:prstGeom>
          <a:ln w="57150">
            <a:solidFill>
              <a:srgbClr val="003F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6"/>
          <p:cNvCxnSpPr>
            <a:cxnSpLocks/>
          </p:cNvCxnSpPr>
          <p:nvPr/>
        </p:nvCxnSpPr>
        <p:spPr>
          <a:xfrm>
            <a:off x="7653191" y="1262669"/>
            <a:ext cx="0" cy="3380480"/>
          </a:xfrm>
          <a:prstGeom prst="straightConnector1">
            <a:avLst/>
          </a:prstGeom>
          <a:ln w="57150">
            <a:solidFill>
              <a:srgbClr val="003F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9"/>
          <p:cNvSpPr txBox="1"/>
          <p:nvPr/>
        </p:nvSpPr>
        <p:spPr>
          <a:xfrm>
            <a:off x="6892439" y="4623735"/>
            <a:ext cx="97276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400" b="1">
                <a:solidFill>
                  <a:srgbClr val="003F60"/>
                </a:solidFill>
              </a:rPr>
              <a:t>200x200</a:t>
            </a:r>
            <a:endParaRPr lang="ko-KR" altLang="en-US" sz="1400" b="1">
              <a:solidFill>
                <a:srgbClr val="003F60"/>
              </a:solidFill>
            </a:endParaRPr>
          </a:p>
        </p:txBody>
      </p:sp>
      <p:sp>
        <p:nvSpPr>
          <p:cNvPr id="36" name="TextBox 41"/>
          <p:cNvSpPr txBox="1"/>
          <p:nvPr/>
        </p:nvSpPr>
        <p:spPr>
          <a:xfrm>
            <a:off x="8491973" y="4149896"/>
            <a:ext cx="337904" cy="370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bg1">
                    <a:lumMod val="85000"/>
                  </a:schemeClr>
                </a:solidFill>
              </a:rPr>
              <a:t>1</a:t>
            </a:r>
            <a:endParaRPr lang="ko-KR" altLang="en-US" b="1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7" name="TextBox 42"/>
          <p:cNvSpPr txBox="1"/>
          <p:nvPr/>
        </p:nvSpPr>
        <p:spPr>
          <a:xfrm>
            <a:off x="10238772" y="3678475"/>
            <a:ext cx="337903" cy="370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bg1">
                    <a:lumMod val="85000"/>
                  </a:schemeClr>
                </a:solidFill>
              </a:rPr>
              <a:t>2</a:t>
            </a:r>
            <a:endParaRPr lang="ko-KR" altLang="en-US" b="1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8" name="TextBox 43"/>
          <p:cNvSpPr txBox="1"/>
          <p:nvPr/>
        </p:nvSpPr>
        <p:spPr>
          <a:xfrm>
            <a:off x="8780330" y="2201847"/>
            <a:ext cx="337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bg1">
                    <a:lumMod val="85000"/>
                  </a:schemeClr>
                </a:solidFill>
              </a:rPr>
              <a:t>3</a:t>
            </a:r>
            <a:endParaRPr lang="ko-KR" altLang="en-US" b="1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9" name="TextBox 44"/>
          <p:cNvSpPr txBox="1"/>
          <p:nvPr/>
        </p:nvSpPr>
        <p:spPr>
          <a:xfrm>
            <a:off x="11235966" y="1384559"/>
            <a:ext cx="337903" cy="366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b="1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8523606" y="1700073"/>
            <a:ext cx="2740608" cy="423558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게임조작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4</a:t>
            </a:fld>
            <a:endParaRPr lang="en-US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게임조작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2342883" y="1595962"/>
            <a:ext cx="8921331" cy="433969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3512491" y="1816902"/>
            <a:ext cx="37799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 dirty="0"/>
              <a:t>키보드</a:t>
            </a:r>
            <a:r>
              <a:rPr lang="en-US" altLang="ko-KR" b="1" dirty="0"/>
              <a:t> </a:t>
            </a:r>
            <a:r>
              <a:rPr lang="ko-KR" altLang="en-US" b="1" dirty="0"/>
              <a:t>이동 </a:t>
            </a:r>
            <a:r>
              <a:rPr lang="en-US" altLang="ko-KR" b="1" dirty="0"/>
              <a:t>+ </a:t>
            </a:r>
            <a:r>
              <a:rPr lang="ko-KR" altLang="en-US" b="1" dirty="0"/>
              <a:t>마우스 카메라 전환</a:t>
            </a:r>
            <a:endParaRPr lang="en-US" altLang="ko-KR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7959148" y="1816902"/>
            <a:ext cx="37799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/>
              <a:t>게임 패드</a:t>
            </a:r>
            <a:endParaRPr lang="en-US" altLang="ko-KR" b="1"/>
          </a:p>
        </p:txBody>
      </p:sp>
      <p:sp>
        <p:nvSpPr>
          <p:cNvPr id="2" name="TextBox 1"/>
          <p:cNvSpPr txBox="1"/>
          <p:nvPr/>
        </p:nvSpPr>
        <p:spPr>
          <a:xfrm>
            <a:off x="3730804" y="4224265"/>
            <a:ext cx="2355728" cy="1177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/>
              <a:t>이동</a:t>
            </a:r>
          </a:p>
          <a:p>
            <a:pPr lvl="0">
              <a:defRPr/>
            </a:pPr>
            <a:r>
              <a:rPr lang="ko-KR" altLang="en-US" dirty="0"/>
              <a:t>점프</a:t>
            </a:r>
          </a:p>
          <a:p>
            <a:pPr lvl="0">
              <a:defRPr/>
            </a:pPr>
            <a:r>
              <a:rPr lang="ko-KR" altLang="en-US" dirty="0"/>
              <a:t>상호작용</a:t>
            </a:r>
          </a:p>
          <a:p>
            <a:pPr lvl="0">
              <a:defRPr/>
            </a:pPr>
            <a:r>
              <a:rPr lang="ko-KR" altLang="en-US" dirty="0"/>
              <a:t>무기선택</a:t>
            </a:r>
            <a:endParaRPr lang="en-US" altLang="ko-KR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643621" y="2303062"/>
            <a:ext cx="2325999" cy="1558562"/>
          </a:xfrm>
          <a:prstGeom prst="rect">
            <a:avLst/>
          </a:prstGeom>
        </p:spPr>
      </p:pic>
      <p:pic>
        <p:nvPicPr>
          <p:cNvPr id="28" name="그림 27" descr="전자기기, 앉아있는, 모니터, 디스플레이이(가) 표시된 사진  자동 생성된 설명"/>
          <p:cNvPicPr>
            <a:picLocks noChangeAspect="1"/>
          </p:cNvPicPr>
          <p:nvPr/>
        </p:nvPicPr>
        <p:blipFill rotWithShape="1">
          <a:blip r:embed="rId4"/>
          <a:srcRect l="260" t="21640" r="810" b="20140"/>
          <a:stretch>
            <a:fillRect/>
          </a:stretch>
        </p:blipFill>
        <p:spPr>
          <a:xfrm>
            <a:off x="2661851" y="2303062"/>
            <a:ext cx="5481219" cy="1419390"/>
          </a:xfrm>
          <a:prstGeom prst="rect">
            <a:avLst/>
          </a:prstGeom>
        </p:spPr>
      </p:pic>
      <p:sp>
        <p:nvSpPr>
          <p:cNvPr id="33" name="직사각형 32"/>
          <p:cNvSpPr/>
          <p:nvPr/>
        </p:nvSpPr>
        <p:spPr>
          <a:xfrm>
            <a:off x="3261104" y="2859408"/>
            <a:ext cx="208377" cy="16001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3087272" y="3077581"/>
            <a:ext cx="208377" cy="1418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3330160" y="3077581"/>
            <a:ext cx="208377" cy="1418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3573048" y="3077581"/>
            <a:ext cx="208377" cy="1418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2955498" y="2647477"/>
            <a:ext cx="208377" cy="16001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3196222" y="2647476"/>
            <a:ext cx="208377" cy="16001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634372" y="3282925"/>
            <a:ext cx="208377" cy="160017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3434348" y="3497925"/>
            <a:ext cx="2094915" cy="160017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7154448" y="2529738"/>
            <a:ext cx="351252" cy="489687"/>
          </a:xfrm>
          <a:prstGeom prst="rect">
            <a:avLst/>
          </a:prstGeom>
          <a:solidFill>
            <a:srgbClr val="003F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7605578" y="2529738"/>
            <a:ext cx="333510" cy="489687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10180034" y="2231682"/>
            <a:ext cx="489413" cy="298056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8" name="타원 47"/>
          <p:cNvSpPr/>
          <p:nvPr/>
        </p:nvSpPr>
        <p:spPr>
          <a:xfrm>
            <a:off x="9009112" y="2559733"/>
            <a:ext cx="411930" cy="411930"/>
          </a:xfrm>
          <a:prstGeom prst="ellipse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9" name="타원 48"/>
          <p:cNvSpPr/>
          <p:nvPr/>
        </p:nvSpPr>
        <p:spPr>
          <a:xfrm>
            <a:off x="9902081" y="2916919"/>
            <a:ext cx="411930" cy="411930"/>
          </a:xfrm>
          <a:prstGeom prst="ellipse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0" name="타원 49"/>
          <p:cNvSpPr/>
          <p:nvPr/>
        </p:nvSpPr>
        <p:spPr>
          <a:xfrm>
            <a:off x="10146166" y="2666845"/>
            <a:ext cx="204626" cy="204626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1" name="타원 50"/>
          <p:cNvSpPr/>
          <p:nvPr/>
        </p:nvSpPr>
        <p:spPr>
          <a:xfrm>
            <a:off x="10462440" y="2664464"/>
            <a:ext cx="204626" cy="204626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2" name="타원 51"/>
          <p:cNvSpPr/>
          <p:nvPr/>
        </p:nvSpPr>
        <p:spPr>
          <a:xfrm>
            <a:off x="10296128" y="2516703"/>
            <a:ext cx="204626" cy="204626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3" name="타원 52"/>
          <p:cNvSpPr/>
          <p:nvPr/>
        </p:nvSpPr>
        <p:spPr>
          <a:xfrm>
            <a:off x="10296128" y="2828778"/>
            <a:ext cx="204626" cy="204626"/>
          </a:xfrm>
          <a:prstGeom prst="ellipse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3568109" y="4325584"/>
            <a:ext cx="208377" cy="1418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3568109" y="4603400"/>
            <a:ext cx="208378" cy="160017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3568109" y="4899364"/>
            <a:ext cx="208377" cy="160017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3568109" y="5157537"/>
            <a:ext cx="208377" cy="16001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6333682" y="4224265"/>
            <a:ext cx="8228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공격</a:t>
            </a:r>
          </a:p>
          <a:p>
            <a:pPr lvl="0">
              <a:defRPr/>
            </a:pPr>
            <a:r>
              <a:rPr lang="ko-KR" altLang="en-US"/>
              <a:t>조준</a:t>
            </a:r>
            <a:endParaRPr lang="en-US" altLang="ko-KR"/>
          </a:p>
        </p:txBody>
      </p:sp>
      <p:sp>
        <p:nvSpPr>
          <p:cNvPr id="61" name="직사각형 60"/>
          <p:cNvSpPr/>
          <p:nvPr/>
        </p:nvSpPr>
        <p:spPr>
          <a:xfrm>
            <a:off x="6170987" y="4325584"/>
            <a:ext cx="208377" cy="141869"/>
          </a:xfrm>
          <a:prstGeom prst="rect">
            <a:avLst/>
          </a:prstGeom>
          <a:solidFill>
            <a:srgbClr val="003F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6170987" y="4603400"/>
            <a:ext cx="208378" cy="160017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1" name="TextBox 70"/>
          <p:cNvSpPr txBox="1"/>
          <p:nvPr/>
        </p:nvSpPr>
        <p:spPr>
          <a:xfrm>
            <a:off x="9203043" y="4229352"/>
            <a:ext cx="2255733" cy="14597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/>
              <a:t>이동</a:t>
            </a:r>
            <a:r>
              <a:rPr lang="en-US" altLang="ko-KR" dirty="0"/>
              <a:t>: </a:t>
            </a:r>
            <a:r>
              <a:rPr lang="ko-KR" altLang="en-US" dirty="0"/>
              <a:t>왼쪽</a:t>
            </a:r>
          </a:p>
          <a:p>
            <a:pPr lvl="0">
              <a:defRPr/>
            </a:pPr>
            <a:r>
              <a:rPr lang="ko-KR" altLang="en-US" dirty="0"/>
              <a:t>카메라</a:t>
            </a:r>
            <a:r>
              <a:rPr lang="en-US" altLang="ko-KR" dirty="0"/>
              <a:t>:</a:t>
            </a:r>
            <a:r>
              <a:rPr lang="ko-KR" altLang="en-US" dirty="0"/>
              <a:t>오른쪽</a:t>
            </a:r>
          </a:p>
          <a:p>
            <a:pPr lvl="0">
              <a:defRPr/>
            </a:pPr>
            <a:r>
              <a:rPr lang="ko-KR" altLang="en-US" dirty="0"/>
              <a:t>조준</a:t>
            </a:r>
            <a:r>
              <a:rPr lang="en-US" altLang="ko-KR" dirty="0"/>
              <a:t>: </a:t>
            </a:r>
            <a:r>
              <a:rPr lang="ko-KR" altLang="en-US" dirty="0"/>
              <a:t>트리거</a:t>
            </a:r>
          </a:p>
          <a:p>
            <a:pPr lvl="0">
              <a:defRPr/>
            </a:pPr>
            <a:r>
              <a:rPr lang="ko-KR" altLang="en-US" dirty="0"/>
              <a:t>사격</a:t>
            </a:r>
            <a:r>
              <a:rPr lang="en-US" altLang="ko-KR" dirty="0"/>
              <a:t>: </a:t>
            </a:r>
            <a:r>
              <a:rPr lang="ko-KR" altLang="en-US" dirty="0"/>
              <a:t>범퍼</a:t>
            </a:r>
          </a:p>
          <a:p>
            <a:pPr lvl="0">
              <a:defRPr/>
            </a:pPr>
            <a:endParaRPr lang="en-US" altLang="ko-KR" dirty="0"/>
          </a:p>
        </p:txBody>
      </p:sp>
      <p:sp>
        <p:nvSpPr>
          <p:cNvPr id="72" name="직사각형 71"/>
          <p:cNvSpPr/>
          <p:nvPr/>
        </p:nvSpPr>
        <p:spPr>
          <a:xfrm>
            <a:off x="9009112" y="4336282"/>
            <a:ext cx="163370" cy="14186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4" name="직사각형 73"/>
          <p:cNvSpPr/>
          <p:nvPr/>
        </p:nvSpPr>
        <p:spPr>
          <a:xfrm>
            <a:off x="9009112" y="4910062"/>
            <a:ext cx="163370" cy="160017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기술요소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/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기술요소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601299" y="3881019"/>
            <a:ext cx="410589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조명 </a:t>
            </a:r>
            <a:r>
              <a:rPr lang="en-US" altLang="ko-KR" b="1"/>
              <a:t>&amp; </a:t>
            </a:r>
            <a:r>
              <a:rPr lang="ko-KR" altLang="en-US" b="1"/>
              <a:t>그림자</a:t>
            </a:r>
            <a:r>
              <a:rPr lang="en-US" altLang="ko-KR" b="1"/>
              <a:t>  </a:t>
            </a:r>
          </a:p>
          <a:p>
            <a:pPr lvl="0">
              <a:defRPr/>
            </a:pPr>
            <a:r>
              <a:rPr lang="ko-KR" altLang="en-US" sz="1400" b="1"/>
              <a:t>태양의 방향에 따라 캐릭터들의 그림자 생성</a:t>
            </a:r>
          </a:p>
          <a:p>
            <a:pPr lvl="0">
              <a:defRPr/>
            </a:pPr>
            <a:endParaRPr lang="ko-KR" altLang="en-US" sz="1400" b="1"/>
          </a:p>
        </p:txBody>
      </p:sp>
      <p:sp>
        <p:nvSpPr>
          <p:cNvPr id="25" name="TextBox 24"/>
          <p:cNvSpPr txBox="1"/>
          <p:nvPr/>
        </p:nvSpPr>
        <p:spPr>
          <a:xfrm>
            <a:off x="2601299" y="4809551"/>
            <a:ext cx="4105898" cy="7892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환경 매핑</a:t>
            </a:r>
            <a:r>
              <a:rPr lang="en-US" altLang="ko-KR" b="1"/>
              <a:t> </a:t>
            </a:r>
            <a:endParaRPr lang="ko-KR" altLang="en-US" b="1"/>
          </a:p>
          <a:p>
            <a:pPr lvl="0">
              <a:defRPr/>
            </a:pPr>
            <a:r>
              <a:rPr lang="ko-KR" altLang="en-US" sz="1400" b="1"/>
              <a:t>퍼즐에서의 거울 구현</a:t>
            </a:r>
          </a:p>
          <a:p>
            <a:pPr lvl="0">
              <a:defRPr/>
            </a:pPr>
            <a:endParaRPr lang="ko-KR" altLang="en-US" sz="1400" b="1"/>
          </a:p>
        </p:txBody>
      </p:sp>
      <p:sp>
        <p:nvSpPr>
          <p:cNvPr id="26" name="TextBox 25"/>
          <p:cNvSpPr txBox="1"/>
          <p:nvPr/>
        </p:nvSpPr>
        <p:spPr>
          <a:xfrm>
            <a:off x="2601299" y="1871388"/>
            <a:ext cx="410589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애니메이션</a:t>
            </a:r>
            <a:r>
              <a:rPr lang="en-US" altLang="ko-KR" b="1"/>
              <a:t> </a:t>
            </a:r>
            <a:endParaRPr lang="ko-KR" altLang="en-US" b="1"/>
          </a:p>
          <a:p>
            <a:pPr lvl="0">
              <a:defRPr/>
            </a:pPr>
            <a:r>
              <a:rPr lang="ko-KR" altLang="en-US" sz="1400" b="1"/>
              <a:t>캐릭터 및 몬스터의 애니메이션</a:t>
            </a:r>
          </a:p>
          <a:p>
            <a:pPr lvl="0">
              <a:defRPr/>
            </a:pPr>
            <a:endParaRPr lang="ko-KR" altLang="en-US" sz="1400" b="1"/>
          </a:p>
        </p:txBody>
      </p:sp>
      <p:sp>
        <p:nvSpPr>
          <p:cNvPr id="27" name="TextBox 26"/>
          <p:cNvSpPr txBox="1"/>
          <p:nvPr/>
        </p:nvSpPr>
        <p:spPr>
          <a:xfrm>
            <a:off x="2601299" y="2780606"/>
            <a:ext cx="4105898" cy="789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/>
              <a:t>테셀레이션</a:t>
            </a:r>
            <a:r>
              <a:rPr lang="en-US" altLang="ko-KR" b="1"/>
              <a:t> </a:t>
            </a:r>
          </a:p>
          <a:p>
            <a:pPr>
              <a:defRPr/>
            </a:pPr>
            <a:r>
              <a:rPr lang="ko-KR" altLang="en-US" sz="1400" b="1"/>
              <a:t>지형의 사실적인 묘사를 위한 테셀레이션 </a:t>
            </a:r>
          </a:p>
          <a:p>
            <a:pPr lvl="0">
              <a:defRPr/>
            </a:pPr>
            <a:r>
              <a:rPr lang="ko-KR" altLang="en-US" sz="1400" b="1"/>
              <a:t>거대한 보스 몬스터의 모델 테셀레이션 적용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037832" y="4809550"/>
            <a:ext cx="4105898" cy="789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서버</a:t>
            </a:r>
            <a:r>
              <a:rPr lang="en-US" altLang="ko-KR" b="1"/>
              <a:t> </a:t>
            </a:r>
          </a:p>
          <a:p>
            <a:pPr lvl="0">
              <a:defRPr/>
            </a:pPr>
            <a:r>
              <a:rPr lang="ko-KR" altLang="en-US" sz="1400" b="1"/>
              <a:t>윈도우 소켓 기반 확장성있는 서버 코드 구현</a:t>
            </a:r>
          </a:p>
          <a:p>
            <a:pPr lvl="0">
              <a:defRPr/>
            </a:pPr>
            <a:r>
              <a:rPr lang="ko-KR" altLang="en-US" sz="1400" b="1"/>
              <a:t>최대 </a:t>
            </a:r>
            <a:r>
              <a:rPr lang="en-US" altLang="ko-KR" sz="1400" b="1"/>
              <a:t>5</a:t>
            </a:r>
            <a:r>
              <a:rPr lang="ko-KR" altLang="en-US" sz="1400" b="1"/>
              <a:t>인 접속 멀티플레이 모드 구현</a:t>
            </a:r>
            <a:endParaRPr lang="en-US" altLang="ko-KR" sz="1400" b="1"/>
          </a:p>
        </p:txBody>
      </p:sp>
      <p:sp>
        <p:nvSpPr>
          <p:cNvPr id="23" name="TextBox 22"/>
          <p:cNvSpPr txBox="1"/>
          <p:nvPr/>
        </p:nvSpPr>
        <p:spPr>
          <a:xfrm>
            <a:off x="7037832" y="2780606"/>
            <a:ext cx="4105898" cy="789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충돌처리</a:t>
            </a:r>
            <a:r>
              <a:rPr lang="en-US" altLang="ko-KR" b="1"/>
              <a:t> </a:t>
            </a:r>
            <a:endParaRPr lang="ko-KR" altLang="en-US" b="1"/>
          </a:p>
          <a:p>
            <a:pPr lvl="0">
              <a:defRPr/>
            </a:pPr>
            <a:r>
              <a:rPr lang="ko-KR" altLang="en-US" sz="1400" b="1"/>
              <a:t>지형</a:t>
            </a:r>
            <a:r>
              <a:rPr lang="en-US" altLang="ko-KR" sz="1400" b="1"/>
              <a:t>, </a:t>
            </a:r>
            <a:r>
              <a:rPr lang="ko-KR" altLang="en-US" sz="1400" b="1"/>
              <a:t>몬스터</a:t>
            </a:r>
            <a:r>
              <a:rPr lang="en-US" altLang="ko-KR" sz="1400" b="1"/>
              <a:t>, </a:t>
            </a:r>
            <a:r>
              <a:rPr lang="ko-KR" altLang="en-US" sz="1400" b="1"/>
              <a:t>퍼즐 등 각 오브젝트에 적합한 </a:t>
            </a:r>
          </a:p>
          <a:p>
            <a:pPr lvl="0">
              <a:defRPr/>
            </a:pPr>
            <a:r>
              <a:rPr lang="ko-KR" altLang="en-US" sz="1400" b="1"/>
              <a:t>다양한 충돌처리 구현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037832" y="3881019"/>
            <a:ext cx="410589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블러링</a:t>
            </a:r>
            <a:r>
              <a:rPr lang="en-US" altLang="ko-KR" b="1"/>
              <a:t> </a:t>
            </a:r>
            <a:endParaRPr lang="ko-KR" altLang="en-US" b="1"/>
          </a:p>
          <a:p>
            <a:pPr lvl="0">
              <a:defRPr/>
            </a:pPr>
            <a:r>
              <a:rPr lang="ko-KR" altLang="en-US" sz="1400" b="1"/>
              <a:t>안개 효과를 통해 보스와의 거리 표현</a:t>
            </a:r>
          </a:p>
          <a:p>
            <a:pPr lvl="0">
              <a:defRPr/>
            </a:pPr>
            <a:endParaRPr lang="ko-KR" altLang="en-US" sz="1400" b="1"/>
          </a:p>
        </p:txBody>
      </p:sp>
      <p:sp>
        <p:nvSpPr>
          <p:cNvPr id="28" name="TextBox 27"/>
          <p:cNvSpPr txBox="1"/>
          <p:nvPr/>
        </p:nvSpPr>
        <p:spPr>
          <a:xfrm>
            <a:off x="7037832" y="1808509"/>
            <a:ext cx="4105898" cy="7899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/>
              <a:t>AI </a:t>
            </a:r>
          </a:p>
          <a:p>
            <a:pPr lvl="0">
              <a:defRPr/>
            </a:pPr>
            <a:r>
              <a:rPr lang="en-US" altLang="ko-KR" sz="1400" b="1"/>
              <a:t>FSM </a:t>
            </a:r>
            <a:r>
              <a:rPr lang="ko-KR" altLang="en-US" sz="1400" b="1"/>
              <a:t>을 적용하여</a:t>
            </a:r>
          </a:p>
          <a:p>
            <a:pPr lvl="0">
              <a:defRPr/>
            </a:pPr>
            <a:r>
              <a:rPr lang="ko-KR" altLang="en-US" sz="1400" b="1"/>
              <a:t>플레이어의 행동</a:t>
            </a:r>
            <a:r>
              <a:rPr lang="en-US" altLang="ko-KR" sz="1400" b="1"/>
              <a:t>, </a:t>
            </a:r>
            <a:r>
              <a:rPr lang="ko-KR" altLang="en-US" sz="1400" b="1"/>
              <a:t>거리 등에 반응하는 몬스터</a:t>
            </a:r>
          </a:p>
        </p:txBody>
      </p:sp>
      <p:sp>
        <p:nvSpPr>
          <p:cNvPr id="29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5</a:t>
            </a:fld>
            <a:endParaRPr lang="en-US" altLang="en-US" b="1">
              <a:solidFill>
                <a:srgbClr val="B3B0B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 b="1">
              <a:solidFill>
                <a:schemeClr val="accent4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개발내용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6</a:t>
            </a:fld>
            <a:endParaRPr lang="en-US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개발내용 </a:t>
            </a:r>
            <a:r>
              <a:rPr lang="en-US" altLang="ko-KR" sz="2000" b="1">
                <a:solidFill>
                  <a:schemeClr val="accent4"/>
                </a:solidFill>
              </a:rPr>
              <a:t>-</a:t>
            </a:r>
            <a:r>
              <a:rPr lang="ko-KR" altLang="en-US" sz="2000" b="1">
                <a:solidFill>
                  <a:schemeClr val="accent4"/>
                </a:solidFill>
              </a:rPr>
              <a:t> 게임 맵 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50" name="그림 49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7357676" y="1312318"/>
            <a:ext cx="3673475" cy="2058118"/>
          </a:xfrm>
          <a:prstGeom prst="rect">
            <a:avLst/>
          </a:prstGeom>
        </p:spPr>
      </p:pic>
      <p:pic>
        <p:nvPicPr>
          <p:cNvPr id="52" name="그림 51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7357675" y="3480644"/>
            <a:ext cx="3673475" cy="2007858"/>
          </a:xfrm>
          <a:prstGeom prst="rect">
            <a:avLst/>
          </a:prstGeom>
        </p:spPr>
      </p:pic>
      <p:sp>
        <p:nvSpPr>
          <p:cNvPr id="53" name="TextBox 40"/>
          <p:cNvSpPr txBox="1"/>
          <p:nvPr/>
        </p:nvSpPr>
        <p:spPr>
          <a:xfrm>
            <a:off x="2730490" y="5545315"/>
            <a:ext cx="5704616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 dirty="0">
                <a:solidFill>
                  <a:srgbClr val="003F60"/>
                </a:solidFill>
              </a:rPr>
              <a:t>게임 지형 제작</a:t>
            </a:r>
          </a:p>
          <a:p>
            <a:pPr lvl="0">
              <a:defRPr/>
            </a:pPr>
            <a:endParaRPr lang="en-US" altLang="ko-KR" sz="1600" b="1" dirty="0"/>
          </a:p>
          <a:p>
            <a:pPr lvl="0">
              <a:defRPr/>
            </a:pPr>
            <a:r>
              <a:rPr lang="ko-KR" altLang="en-US" sz="1600" b="1" dirty="0"/>
              <a:t>지형의 사실적인 묘사를 위한 </a:t>
            </a:r>
            <a:r>
              <a:rPr lang="ko-KR" altLang="en-US" sz="1600" b="1" dirty="0" err="1"/>
              <a:t>테셀레이션</a:t>
            </a:r>
            <a:r>
              <a:rPr lang="ko-KR" altLang="en-US" sz="1600" b="1" dirty="0"/>
              <a:t> 적용 </a:t>
            </a:r>
          </a:p>
          <a:p>
            <a:pPr lvl="0">
              <a:defRPr/>
            </a:pPr>
            <a:endParaRPr lang="ko-KR" altLang="en-US" sz="1600" b="1" dirty="0"/>
          </a:p>
        </p:txBody>
      </p:sp>
      <p:pic>
        <p:nvPicPr>
          <p:cNvPr id="48" name="그림 47"/>
          <p:cNvPicPr/>
          <p:nvPr/>
        </p:nvPicPr>
        <p:blipFill rotWithShape="1">
          <a:blip r:embed="rId5"/>
          <a:stretch>
            <a:fillRect/>
          </a:stretch>
        </p:blipFill>
        <p:spPr>
          <a:xfrm>
            <a:off x="2730491" y="1312318"/>
            <a:ext cx="3673476" cy="2058118"/>
          </a:xfrm>
          <a:prstGeom prst="rect">
            <a:avLst/>
          </a:prstGeom>
        </p:spPr>
      </p:pic>
      <p:pic>
        <p:nvPicPr>
          <p:cNvPr id="49" name="그림 48"/>
          <p:cNvPicPr/>
          <p:nvPr/>
        </p:nvPicPr>
        <p:blipFill rotWithShape="1">
          <a:blip r:embed="rId6"/>
          <a:stretch>
            <a:fillRect/>
          </a:stretch>
        </p:blipFill>
        <p:spPr>
          <a:xfrm>
            <a:off x="2730490" y="3480644"/>
            <a:ext cx="3673476" cy="2007858"/>
          </a:xfrm>
          <a:prstGeom prst="rect">
            <a:avLst/>
          </a:prstGeom>
        </p:spPr>
      </p:pic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97458D9D-F0F4-48C6-9A5A-26CDA114DAA5}"/>
              </a:ext>
            </a:extLst>
          </p:cNvPr>
          <p:cNvSpPr/>
          <p:nvPr/>
        </p:nvSpPr>
        <p:spPr>
          <a:xfrm>
            <a:off x="9075349" y="3135028"/>
            <a:ext cx="238125" cy="581025"/>
          </a:xfrm>
          <a:prstGeom prst="downArrow">
            <a:avLst/>
          </a:prstGeom>
          <a:noFill/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 b="1">
              <a:solidFill>
                <a:schemeClr val="accent4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개발내용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7</a:t>
            </a:fld>
            <a:endParaRPr lang="en-US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개발내용 </a:t>
            </a:r>
            <a:r>
              <a:rPr lang="en-US" altLang="ko-KR" sz="2000" b="1">
                <a:solidFill>
                  <a:schemeClr val="accent4"/>
                </a:solidFill>
              </a:rPr>
              <a:t>-</a:t>
            </a:r>
            <a:r>
              <a:rPr lang="ko-KR" altLang="en-US" sz="2000" b="1">
                <a:solidFill>
                  <a:schemeClr val="accent4"/>
                </a:solidFill>
              </a:rPr>
              <a:t> 게임 </a:t>
            </a:r>
            <a:r>
              <a:rPr lang="en-US" altLang="ko-KR" sz="2000" b="1">
                <a:solidFill>
                  <a:schemeClr val="accent4"/>
                </a:solidFill>
              </a:rPr>
              <a:t>UI / </a:t>
            </a:r>
            <a:r>
              <a:rPr lang="ko-KR" altLang="en-US" sz="2000" b="1">
                <a:solidFill>
                  <a:schemeClr val="accent4"/>
                </a:solidFill>
              </a:rPr>
              <a:t>거울 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53" name="그림 5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798399" y="1680218"/>
            <a:ext cx="4328001" cy="3038790"/>
          </a:xfrm>
          <a:prstGeom prst="rect">
            <a:avLst/>
          </a:prstGeom>
        </p:spPr>
      </p:pic>
      <p:pic>
        <p:nvPicPr>
          <p:cNvPr id="54" name="그림 5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562991" y="1680218"/>
            <a:ext cx="3856372" cy="3038790"/>
          </a:xfrm>
          <a:prstGeom prst="rect">
            <a:avLst/>
          </a:prstGeom>
        </p:spPr>
      </p:pic>
      <p:sp>
        <p:nvSpPr>
          <p:cNvPr id="56" name="TextBox 40"/>
          <p:cNvSpPr txBox="1"/>
          <p:nvPr/>
        </p:nvSpPr>
        <p:spPr>
          <a:xfrm>
            <a:off x="2562991" y="4922395"/>
            <a:ext cx="418179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 dirty="0" err="1">
                <a:solidFill>
                  <a:srgbClr val="003F60"/>
                </a:solidFill>
              </a:rPr>
              <a:t>미니맵</a:t>
            </a:r>
            <a:r>
              <a:rPr lang="ko-KR" altLang="en-US" sz="2000" b="1" dirty="0">
                <a:solidFill>
                  <a:srgbClr val="003F60"/>
                </a:solidFill>
              </a:rPr>
              <a:t> </a:t>
            </a:r>
            <a:r>
              <a:rPr lang="en-US" altLang="ko-KR" sz="2000" b="1" dirty="0">
                <a:solidFill>
                  <a:srgbClr val="003F60"/>
                </a:solidFill>
              </a:rPr>
              <a:t>/</a:t>
            </a:r>
            <a:r>
              <a:rPr lang="ko-KR" altLang="en-US" sz="2000" b="1" dirty="0">
                <a:solidFill>
                  <a:srgbClr val="003F60"/>
                </a:solidFill>
              </a:rPr>
              <a:t> </a:t>
            </a:r>
            <a:r>
              <a:rPr lang="en-US" altLang="ko-KR" sz="2000" b="1" dirty="0">
                <a:solidFill>
                  <a:srgbClr val="003F60"/>
                </a:solidFill>
              </a:rPr>
              <a:t>UI</a:t>
            </a:r>
            <a:r>
              <a:rPr lang="ko-KR" altLang="en-US" sz="2000" b="1" dirty="0">
                <a:solidFill>
                  <a:srgbClr val="003F60"/>
                </a:solidFill>
              </a:rPr>
              <a:t> </a:t>
            </a:r>
          </a:p>
          <a:p>
            <a:pPr lvl="0">
              <a:defRPr/>
            </a:pPr>
            <a:endParaRPr lang="en-US" altLang="ko-KR" sz="1600" b="1" dirty="0"/>
          </a:p>
          <a:p>
            <a:pPr lvl="0">
              <a:defRPr/>
            </a:pPr>
            <a:r>
              <a:rPr lang="ko-KR" altLang="en-US" sz="1600" b="1" dirty="0" err="1"/>
              <a:t>탑뷰</a:t>
            </a:r>
            <a:r>
              <a:rPr lang="ko-KR" altLang="en-US" sz="1600" b="1" dirty="0"/>
              <a:t> 시점을 이용한 </a:t>
            </a:r>
            <a:r>
              <a:rPr lang="ko-KR" altLang="en-US" sz="1600" b="1" dirty="0" err="1"/>
              <a:t>미니맵</a:t>
            </a:r>
            <a:r>
              <a:rPr lang="ko-KR" altLang="en-US" sz="1600" b="1" dirty="0"/>
              <a:t> 구현 </a:t>
            </a:r>
          </a:p>
          <a:p>
            <a:pPr lvl="0">
              <a:defRPr/>
            </a:pPr>
            <a:r>
              <a:rPr lang="ko-KR" altLang="en-US" sz="1600" b="1" dirty="0"/>
              <a:t>플레이어의 체력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기력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무기를 표현한 </a:t>
            </a:r>
            <a:r>
              <a:rPr lang="en-US" altLang="ko-KR" sz="1600" b="1" dirty="0"/>
              <a:t>UI</a:t>
            </a:r>
          </a:p>
          <a:p>
            <a:pPr lvl="0">
              <a:defRPr/>
            </a:pPr>
            <a:endParaRPr lang="en-US" altLang="ko-KR" sz="2000" b="1" dirty="0">
              <a:solidFill>
                <a:srgbClr val="003F60"/>
              </a:solidFill>
            </a:endParaRPr>
          </a:p>
        </p:txBody>
      </p:sp>
      <p:sp>
        <p:nvSpPr>
          <p:cNvPr id="57" name="TextBox 40"/>
          <p:cNvSpPr txBox="1"/>
          <p:nvPr/>
        </p:nvSpPr>
        <p:spPr>
          <a:xfrm>
            <a:off x="6798399" y="4922395"/>
            <a:ext cx="4736376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 dirty="0">
                <a:solidFill>
                  <a:srgbClr val="003F60"/>
                </a:solidFill>
              </a:rPr>
              <a:t>거울 </a:t>
            </a:r>
          </a:p>
          <a:p>
            <a:pPr lvl="0">
              <a:defRPr/>
            </a:pPr>
            <a:endParaRPr lang="en-US" altLang="ko-KR" sz="1600" b="1" dirty="0">
              <a:solidFill>
                <a:srgbClr val="003F60"/>
              </a:solidFill>
            </a:endParaRPr>
          </a:p>
          <a:p>
            <a:pPr lvl="0">
              <a:defRPr/>
            </a:pPr>
            <a:r>
              <a:rPr lang="ko-KR" altLang="en-US" sz="1600" b="1" dirty="0"/>
              <a:t>퍼즐을 구현하기 위해 필요한 </a:t>
            </a:r>
            <a:endParaRPr lang="en-US" altLang="ko-KR" sz="1600" b="1" dirty="0"/>
          </a:p>
          <a:p>
            <a:pPr lvl="0">
              <a:defRPr/>
            </a:pPr>
            <a:r>
              <a:rPr lang="ko-KR" altLang="en-US" sz="1600" b="1" dirty="0"/>
              <a:t>기술적인 요소인 거울 구현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 b="1">
              <a:solidFill>
                <a:schemeClr val="accent4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개발내용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8</a:t>
            </a:fld>
            <a:endParaRPr lang="en-US" altLang="en-US" b="1" dirty="0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개발내용 </a:t>
            </a:r>
            <a:r>
              <a:rPr lang="en-US" altLang="ko-KR" sz="2000" b="1">
                <a:solidFill>
                  <a:schemeClr val="accent4"/>
                </a:solidFill>
              </a:rPr>
              <a:t>-</a:t>
            </a:r>
            <a:r>
              <a:rPr lang="ko-KR" altLang="en-US" sz="2000" b="1">
                <a:solidFill>
                  <a:schemeClr val="accent4"/>
                </a:solidFill>
              </a:rPr>
              <a:t> 애니메이션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56" name="TextBox 40"/>
          <p:cNvSpPr txBox="1"/>
          <p:nvPr/>
        </p:nvSpPr>
        <p:spPr>
          <a:xfrm>
            <a:off x="3741012" y="5179695"/>
            <a:ext cx="85634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 dirty="0">
                <a:solidFill>
                  <a:srgbClr val="003F60"/>
                </a:solidFill>
              </a:rPr>
              <a:t>애니메이션 </a:t>
            </a:r>
          </a:p>
          <a:p>
            <a:pPr lvl="0">
              <a:defRPr/>
            </a:pPr>
            <a:endParaRPr lang="ko-KR" altLang="en-US" sz="1600" b="1" dirty="0">
              <a:solidFill>
                <a:srgbClr val="003F60"/>
              </a:solidFill>
            </a:endParaRPr>
          </a:p>
          <a:p>
            <a:pPr lvl="0">
              <a:defRPr/>
            </a:pPr>
            <a:r>
              <a:rPr lang="en-US" altLang="ko-KR" sz="1600" b="1" dirty="0"/>
              <a:t>FBX</a:t>
            </a:r>
            <a:r>
              <a:rPr lang="ko-KR" altLang="en-US" sz="1600" b="1" dirty="0"/>
              <a:t>파일에서 추출한 모델을 이용하여 </a:t>
            </a:r>
            <a:r>
              <a:rPr lang="ko-KR" altLang="en-US" sz="1600" b="1" dirty="0" err="1"/>
              <a:t>스키닝</a:t>
            </a:r>
            <a:r>
              <a:rPr lang="ko-KR" altLang="en-US" sz="1600" b="1" dirty="0"/>
              <a:t> 애니메이션 적용</a:t>
            </a:r>
          </a:p>
          <a:p>
            <a:pPr lvl="0">
              <a:defRPr/>
            </a:pPr>
            <a:endParaRPr lang="en-US" altLang="ko-KR" sz="2000" b="1" dirty="0">
              <a:solidFill>
                <a:srgbClr val="003F60"/>
              </a:solidFill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3D7763B-5874-45C7-BCE8-0709C0EFEE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741012" y="1356889"/>
            <a:ext cx="6207366" cy="35442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</a:p>
          <a:p>
            <a:pPr lvl="0">
              <a:defRPr/>
            </a:pPr>
            <a:endParaRPr lang="en-US" altLang="ko-KR" b="1">
              <a:solidFill>
                <a:schemeClr val="accent4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개발내용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개발내용 </a:t>
            </a:r>
            <a:r>
              <a:rPr lang="en-US" altLang="ko-KR" sz="2000" b="1">
                <a:solidFill>
                  <a:schemeClr val="accent4"/>
                </a:solidFill>
              </a:rPr>
              <a:t>–</a:t>
            </a:r>
            <a:r>
              <a:rPr lang="ko-KR" altLang="en-US" sz="2000" b="1">
                <a:solidFill>
                  <a:schemeClr val="accent4"/>
                </a:solidFill>
              </a:rPr>
              <a:t> 조명 및 그림자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56" name="TextBox 40"/>
          <p:cNvSpPr txBox="1"/>
          <p:nvPr/>
        </p:nvSpPr>
        <p:spPr>
          <a:xfrm>
            <a:off x="3741012" y="5179500"/>
            <a:ext cx="5978814" cy="1183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 dirty="0">
                <a:solidFill>
                  <a:srgbClr val="003F60"/>
                </a:solidFill>
              </a:rPr>
              <a:t>조명 및 그림자</a:t>
            </a:r>
          </a:p>
          <a:p>
            <a:pPr lvl="0">
              <a:defRPr/>
            </a:pPr>
            <a:endParaRPr lang="en-US" altLang="ko-KR" sz="1600" b="1" dirty="0"/>
          </a:p>
          <a:p>
            <a:pPr lvl="0">
              <a:defRPr/>
            </a:pPr>
            <a:r>
              <a:rPr lang="ko-KR" altLang="en-US" sz="1600" b="1" dirty="0"/>
              <a:t>플레이어 위치를 기준으로 하는 조명을 만들어 그림자를 생성</a:t>
            </a:r>
          </a:p>
          <a:p>
            <a:pPr lvl="0">
              <a:defRPr/>
            </a:pPr>
            <a:endParaRPr lang="en-US" altLang="ko-KR" sz="2000" b="1" dirty="0">
              <a:solidFill>
                <a:srgbClr val="003F60"/>
              </a:solidFill>
            </a:endParaRPr>
          </a:p>
        </p:txBody>
      </p:sp>
      <p:pic>
        <p:nvPicPr>
          <p:cNvPr id="3" name="그림 2" descr="잔디이(가) 표시된 사진&#10;&#10;자동 생성된 설명">
            <a:extLst>
              <a:ext uri="{FF2B5EF4-FFF2-40B4-BE49-F238E27FC236}">
                <a16:creationId xmlns:a16="http://schemas.microsoft.com/office/drawing/2014/main" id="{9F1AE0E8-A375-4977-BDF6-0010F32F14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012" y="1356888"/>
            <a:ext cx="6207366" cy="3544297"/>
          </a:xfrm>
          <a:prstGeom prst="rect">
            <a:avLst/>
          </a:prstGeom>
        </p:spPr>
      </p:pic>
      <p:sp>
        <p:nvSpPr>
          <p:cNvPr id="22" name="슬라이드 번호 개체 틀 10">
            <a:extLst>
              <a:ext uri="{FF2B5EF4-FFF2-40B4-BE49-F238E27FC236}">
                <a16:creationId xmlns:a16="http://schemas.microsoft.com/office/drawing/2014/main" id="{BBC70A04-1B63-4527-B959-94FF27824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9</a:t>
            </a:fld>
            <a:endParaRPr lang="en-US" altLang="en-US" b="1" dirty="0">
              <a:solidFill>
                <a:srgbClr val="B3B0B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C8C8C8"/>
      </a:dk1>
      <a:lt1>
        <a:sysClr val="window" lastClr="00000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C8C8C8"/>
      </a:dk1>
      <a:lt1>
        <a:sysClr val="window" lastClr="00000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C8C8C8"/>
      </a:dk1>
      <a:lt1>
        <a:sysClr val="window" lastClr="00000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670</Words>
  <Application>Microsoft Office PowerPoint</Application>
  <PresentationFormat>와이드스크린</PresentationFormat>
  <Paragraphs>446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자이언트 슬레이어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</dc:title>
  <dc:creator>Lee TaeHoon</dc:creator>
  <cp:lastModifiedBy>Lee TaeHoon</cp:lastModifiedBy>
  <cp:revision>178</cp:revision>
  <dcterms:created xsi:type="dcterms:W3CDTF">2020-12-02T06:38:54Z</dcterms:created>
  <dcterms:modified xsi:type="dcterms:W3CDTF">2021-05-12T12:39:04Z</dcterms:modified>
  <cp:version>1000.0000.01</cp:version>
</cp:coreProperties>
</file>

<file path=docProps/thumbnail.jpeg>
</file>